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5.jpeg" ContentType="image/jpeg"/>
  <Override PartName="/ppt/media/image17.png" ContentType="image/png"/>
  <Override PartName="/ppt/media/image16.png" ContentType="image/png"/>
  <Override PartName="/ppt/media/image14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10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87677E-AE89-4795-8EB4-CAC22ADB436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5D13DA-2537-4F1E-B3A7-8C93EF9E010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00A38C-37B6-456B-8272-DCD9C3C1475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83C82B-47B0-4DB2-A4AB-4A809B2D431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32F0654-74D1-45C2-A016-670010FD8AE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665A72-4664-4094-A751-D0E5FC171D6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B60B278-8D3A-45B7-AF1F-DDE5E0E21D4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708BD0C-8212-4524-953F-8B1BF822B99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D6F5BB7-4FCC-4E03-BEB5-DF2B7752C46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F9DC072-32F7-47CA-9B11-BD7462E71C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012900A-344F-4D96-ADDE-713954F7C4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D42DD8-446F-4708-8AF0-6160EF32C6C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2DD8735-068B-4FBD-9D20-4933A7812B3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FFE5C2B-7B5D-41D2-990B-A17446823B5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BB92C40-E23E-440C-B445-1C1B02A4A90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BDDF55C-E03C-4D6A-83F6-70B6105CFC9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F51D5C7-3481-4229-B672-F87A9275E7E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2EFAFC-C24D-4B13-B02C-92B73AB4938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FD75B2-8DC7-46C1-9F86-34343458FBE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6FA526-A6F3-43E0-8A10-7FAE0097301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CA3BAE-3EC7-48EA-A265-2F62C3570CC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13A721-8278-4CE8-826B-9831BEAF5E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84DADF-094E-43CC-AD44-1A6155A88D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C3EDED-B5DE-41ED-BF40-44311634DC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A6945CD-82DC-4A11-AB7D-77F6E7AACEE8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C89D829-1BFC-450C-8093-AC6F45F7A7EF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ddddd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"/>
          <p:cNvSpPr/>
          <p:nvPr/>
        </p:nvSpPr>
        <p:spPr>
          <a:xfrm rot="5400000">
            <a:off x="-589320" y="2264040"/>
            <a:ext cx="2321640" cy="1141560"/>
          </a:xfrm>
          <a:prstGeom prst="triangle">
            <a:avLst>
              <a:gd name="adj" fmla="val 49914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3" name=""/>
          <p:cNvSpPr/>
          <p:nvPr/>
        </p:nvSpPr>
        <p:spPr>
          <a:xfrm>
            <a:off x="1143000" y="2168640"/>
            <a:ext cx="4487040" cy="171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15000"/>
              </a:lnSpc>
              <a:spcBef>
                <a:spcPts val="3311"/>
              </a:spcBef>
              <a:spcAft>
                <a:spcPts val="1729"/>
              </a:spcAft>
            </a:pPr>
            <a:r>
              <a:rPr b="0" lang="en-US" sz="2400" spc="335" strike="noStrike">
                <a:solidFill>
                  <a:srgbClr val="35bd9c"/>
                </a:solidFill>
                <a:latin typeface="Config Rounded Bold"/>
              </a:rPr>
              <a:t>AUTOMATED LOCATION BASED TIME AND ATTENDANCE TRACKING SYSTEM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4410360" y="360"/>
            <a:ext cx="566928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ddddd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"/>
          <p:cNvSpPr/>
          <p:nvPr/>
        </p:nvSpPr>
        <p:spPr>
          <a:xfrm rot="5400000">
            <a:off x="-589320" y="2264040"/>
            <a:ext cx="2321640" cy="1141560"/>
          </a:xfrm>
          <a:prstGeom prst="triangle">
            <a:avLst>
              <a:gd name="adj" fmla="val 49914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3" name=""/>
          <p:cNvSpPr/>
          <p:nvPr/>
        </p:nvSpPr>
        <p:spPr>
          <a:xfrm>
            <a:off x="0" y="0"/>
            <a:ext cx="10079640" cy="914040"/>
          </a:xfrm>
          <a:prstGeom prst="rect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4" name=""/>
          <p:cNvSpPr/>
          <p:nvPr/>
        </p:nvSpPr>
        <p:spPr>
          <a:xfrm rot="16200000">
            <a:off x="9308880" y="4881960"/>
            <a:ext cx="656280" cy="914040"/>
          </a:xfrm>
          <a:prstGeom prst="rtTriangle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5" name=""/>
          <p:cNvSpPr/>
          <p:nvPr/>
        </p:nvSpPr>
        <p:spPr>
          <a:xfrm>
            <a:off x="696600" y="25200"/>
            <a:ext cx="8686440" cy="90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335" strike="noStrike">
                <a:solidFill>
                  <a:srgbClr val="ffffff"/>
                </a:solidFill>
                <a:latin typeface="Config Rounded Black"/>
              </a:rPr>
              <a:t>RELATED WORKS …...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9372600" y="5300280"/>
            <a:ext cx="68544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fig Rounded Bold"/>
              </a:rPr>
              <a:t>10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5678280" y="779400"/>
            <a:ext cx="4138560" cy="35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</a:pPr>
            <a:r>
              <a:rPr b="1" lang="en-US" sz="4200" spc="-1" strike="noStrike">
                <a:solidFill>
                  <a:srgbClr val="154476"/>
                </a:solidFill>
                <a:latin typeface="Config Rounded Bold"/>
              </a:rPr>
              <a:t>Weaknesses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2400" spc="-1" strike="noStrike">
                <a:solidFill>
                  <a:srgbClr val="2d3e50"/>
                </a:solidFill>
                <a:latin typeface="Config Rounded Bold"/>
              </a:rPr>
              <a:t>Image Quality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2400" spc="-1" strike="noStrike">
                <a:solidFill>
                  <a:srgbClr val="2d3e50"/>
                </a:solidFill>
                <a:latin typeface="Config Rounded Bold"/>
              </a:rPr>
              <a:t>Storage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2400" spc="-1" strike="noStrike">
                <a:solidFill>
                  <a:srgbClr val="2d3e50"/>
                </a:solidFill>
                <a:latin typeface="Config Rounded Bold"/>
              </a:rPr>
              <a:t>Biased Performance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2400" spc="-1" strike="noStrike">
                <a:solidFill>
                  <a:srgbClr val="2d3e50"/>
                </a:solidFill>
                <a:latin typeface="Config Rounded Bold"/>
              </a:rPr>
              <a:t>Angles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563760" y="646920"/>
            <a:ext cx="4762080" cy="476208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/>
          <p:nvPr/>
        </p:nvSpPr>
        <p:spPr>
          <a:xfrm>
            <a:off x="986400" y="4836600"/>
            <a:ext cx="3429000" cy="457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ddddd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"/>
          <p:cNvSpPr/>
          <p:nvPr/>
        </p:nvSpPr>
        <p:spPr>
          <a:xfrm rot="5400000">
            <a:off x="-589320" y="2264040"/>
            <a:ext cx="2321640" cy="1141560"/>
          </a:xfrm>
          <a:prstGeom prst="triangle">
            <a:avLst>
              <a:gd name="adj" fmla="val 49914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1" name=""/>
          <p:cNvSpPr/>
          <p:nvPr/>
        </p:nvSpPr>
        <p:spPr>
          <a:xfrm>
            <a:off x="0" y="0"/>
            <a:ext cx="10079640" cy="914040"/>
          </a:xfrm>
          <a:prstGeom prst="rect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2" name=""/>
          <p:cNvSpPr/>
          <p:nvPr/>
        </p:nvSpPr>
        <p:spPr>
          <a:xfrm rot="16200000">
            <a:off x="9308880" y="4881960"/>
            <a:ext cx="656280" cy="914040"/>
          </a:xfrm>
          <a:prstGeom prst="rtTriangle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3" name=""/>
          <p:cNvSpPr/>
          <p:nvPr/>
        </p:nvSpPr>
        <p:spPr>
          <a:xfrm>
            <a:off x="696600" y="25200"/>
            <a:ext cx="8686440" cy="90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335" strike="noStrike">
                <a:solidFill>
                  <a:srgbClr val="ffffff"/>
                </a:solidFill>
                <a:latin typeface="Config Rounded Black"/>
              </a:rPr>
              <a:t>PROPOSED SYSTEM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9372600" y="5300280"/>
            <a:ext cx="68544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fig Rounded Bold"/>
              </a:rPr>
              <a:t>11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819000" y="858240"/>
            <a:ext cx="6900840" cy="247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50000"/>
              </a:lnSpc>
            </a:pPr>
            <a:r>
              <a:rPr b="1" lang="en-US" sz="2400" spc="-1" strike="noStrike">
                <a:solidFill>
                  <a:srgbClr val="2d3e50"/>
                </a:solidFill>
                <a:latin typeface="Config Rounded Bold"/>
                <a:ea typeface="Times New Roman"/>
              </a:rPr>
              <a:t>The System is based on the use of location of the student and time of different session in the process of tracking student’s attendance.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1"/>
          <p:cNvSpPr/>
          <p:nvPr/>
        </p:nvSpPr>
        <p:spPr>
          <a:xfrm>
            <a:off x="770400" y="3079800"/>
            <a:ext cx="6616440" cy="221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59000"/>
          </a:bodyPr>
          <a:p>
            <a:pPr marL="254880">
              <a:lnSpc>
                <a:spcPct val="100000"/>
              </a:lnSpc>
              <a:spcBef>
                <a:spcPts val="1414"/>
              </a:spcBef>
              <a:tabLst>
                <a:tab algn="l" pos="0"/>
              </a:tabLst>
            </a:pPr>
            <a:r>
              <a:rPr b="1" lang="en-US" sz="4400" spc="-1" strike="noStrike">
                <a:solidFill>
                  <a:srgbClr val="154476"/>
                </a:solidFill>
                <a:latin typeface="Config Rounded Bold"/>
              </a:rPr>
              <a:t>Features of Proposed System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 marL="254880" indent="-191160">
              <a:lnSpc>
                <a:spcPct val="100000"/>
              </a:lnSpc>
              <a:spcBef>
                <a:spcPts val="2305"/>
              </a:spcBef>
              <a:spcAft>
                <a:spcPts val="289"/>
              </a:spcAft>
              <a:buClr>
                <a:srgbClr val="2d3e5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4400" spc="-1" strike="noStrike">
                <a:solidFill>
                  <a:srgbClr val="2d3e50"/>
                </a:solidFill>
                <a:latin typeface="Config Rounded Bold"/>
              </a:rPr>
              <a:t>  </a:t>
            </a:r>
            <a:r>
              <a:rPr b="1" lang="en-US" sz="4400" spc="-1" strike="noStrike">
                <a:solidFill>
                  <a:srgbClr val="2d3e50"/>
                </a:solidFill>
                <a:latin typeface="Config Rounded Bold"/>
              </a:rPr>
              <a:t>Automated System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 marL="254880" indent="-191160">
              <a:lnSpc>
                <a:spcPct val="100000"/>
              </a:lnSpc>
              <a:spcBef>
                <a:spcPts val="2305"/>
              </a:spcBef>
              <a:spcAft>
                <a:spcPts val="289"/>
              </a:spcAft>
              <a:buClr>
                <a:srgbClr val="2d3e5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4400" spc="-1" strike="noStrike">
                <a:solidFill>
                  <a:srgbClr val="2d3e50"/>
                </a:solidFill>
                <a:latin typeface="Config Rounded Bold"/>
              </a:rPr>
              <a:t>  </a:t>
            </a:r>
            <a:r>
              <a:rPr b="1" lang="en-US" sz="4400" spc="-1" strike="noStrike">
                <a:solidFill>
                  <a:srgbClr val="2d3e50"/>
                </a:solidFill>
                <a:latin typeface="Config Rounded Bold"/>
              </a:rPr>
              <a:t>Mobile and Web Application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 marL="254880" indent="-191160">
              <a:lnSpc>
                <a:spcPct val="100000"/>
              </a:lnSpc>
              <a:spcBef>
                <a:spcPts val="2305"/>
              </a:spcBef>
              <a:spcAft>
                <a:spcPts val="289"/>
              </a:spcAft>
              <a:buClr>
                <a:srgbClr val="2d3e5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4400" spc="-1" strike="noStrike">
                <a:solidFill>
                  <a:srgbClr val="2d3e50"/>
                </a:solidFill>
                <a:latin typeface="Config Rounded Bold"/>
              </a:rPr>
              <a:t>  </a:t>
            </a:r>
            <a:r>
              <a:rPr b="1" lang="en-US" sz="4400" spc="-1" strike="noStrike">
                <a:solidFill>
                  <a:srgbClr val="2d3e50"/>
                </a:solidFill>
                <a:latin typeface="Config Rounded Bold"/>
              </a:rPr>
              <a:t>Use of Beacons For capturing attendance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5943600" y="2057400"/>
            <a:ext cx="4071960" cy="271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ddddd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 rot="5400000">
            <a:off x="-589320" y="2264040"/>
            <a:ext cx="2321640" cy="1141560"/>
          </a:xfrm>
          <a:prstGeom prst="triangle">
            <a:avLst>
              <a:gd name="adj" fmla="val 49914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9" name=""/>
          <p:cNvSpPr/>
          <p:nvPr/>
        </p:nvSpPr>
        <p:spPr>
          <a:xfrm>
            <a:off x="0" y="0"/>
            <a:ext cx="10079640" cy="914040"/>
          </a:xfrm>
          <a:prstGeom prst="rect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0" name=""/>
          <p:cNvSpPr/>
          <p:nvPr/>
        </p:nvSpPr>
        <p:spPr>
          <a:xfrm rot="16200000">
            <a:off x="9308880" y="4881960"/>
            <a:ext cx="656280" cy="914040"/>
          </a:xfrm>
          <a:prstGeom prst="rtTriangle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1" name=""/>
          <p:cNvSpPr/>
          <p:nvPr/>
        </p:nvSpPr>
        <p:spPr>
          <a:xfrm>
            <a:off x="696600" y="25200"/>
            <a:ext cx="8686440" cy="90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335" strike="noStrike">
                <a:solidFill>
                  <a:srgbClr val="ffffff"/>
                </a:solidFill>
                <a:latin typeface="Config Rounded Black"/>
              </a:rPr>
              <a:t>PROPOSED SYSTEM…...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9372600" y="5300280"/>
            <a:ext cx="68544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fig Rounded Bold"/>
              </a:rPr>
              <a:t>12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/>
          <p:nvPr/>
        </p:nvSpPr>
        <p:spPr>
          <a:xfrm>
            <a:off x="4223160" y="1182240"/>
            <a:ext cx="5713920" cy="42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>
              <a:lnSpc>
                <a:spcPct val="100000"/>
              </a:lnSpc>
              <a:spcBef>
                <a:spcPts val="1414"/>
              </a:spcBef>
              <a:tabLst>
                <a:tab algn="l" pos="0"/>
              </a:tabLst>
            </a:pPr>
            <a:r>
              <a:rPr b="1" lang="en-US" sz="3200" spc="-1" strike="noStrike">
                <a:solidFill>
                  <a:srgbClr val="154476"/>
                </a:solidFill>
                <a:latin typeface="Config Rounded Bold"/>
              </a:rPr>
              <a:t>Strength of Proposed system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6480" indent="-228240">
              <a:lnSpc>
                <a:spcPct val="200000"/>
              </a:lnSpc>
              <a:spcBef>
                <a:spcPts val="286"/>
              </a:spcBef>
              <a:spcAft>
                <a:spcPts val="286"/>
              </a:spcAft>
              <a:buClr>
                <a:srgbClr val="000000"/>
              </a:buClr>
              <a:buSzPct val="45000"/>
              <a:buFont typeface="Wingdings" charset="2"/>
              <a:buChar char=""/>
              <a:tabLst>
                <a:tab algn="l" pos="0"/>
              </a:tabLst>
            </a:pPr>
            <a:r>
              <a:rPr b="1" lang="en-US" sz="1800" spc="-1" strike="noStrike">
                <a:solidFill>
                  <a:srgbClr val="2d3e50"/>
                </a:solidFill>
                <a:latin typeface="Config Rounded Bold"/>
              </a:rPr>
              <a:t>The system is full automated,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6480" indent="-228240">
              <a:lnSpc>
                <a:spcPct val="200000"/>
              </a:lnSpc>
              <a:spcBef>
                <a:spcPts val="286"/>
              </a:spcBef>
              <a:spcAft>
                <a:spcPts val="286"/>
              </a:spcAft>
              <a:buClr>
                <a:srgbClr val="000000"/>
              </a:buClr>
              <a:buSzPct val="45000"/>
              <a:buFont typeface="Wingdings" charset="2"/>
              <a:buChar char=""/>
              <a:tabLst>
                <a:tab algn="l" pos="0"/>
              </a:tabLst>
            </a:pPr>
            <a:r>
              <a:rPr b="1" lang="en-US" sz="1800" spc="-1" strike="noStrike">
                <a:solidFill>
                  <a:srgbClr val="2d3e50"/>
                </a:solidFill>
                <a:latin typeface="Config Rounded Bold"/>
              </a:rPr>
              <a:t>Easy in Installation of Mobile app for student,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6480" indent="-228240">
              <a:lnSpc>
                <a:spcPct val="200000"/>
              </a:lnSpc>
              <a:spcBef>
                <a:spcPts val="286"/>
              </a:spcBef>
              <a:spcAft>
                <a:spcPts val="286"/>
              </a:spcAft>
              <a:buClr>
                <a:srgbClr val="000000"/>
              </a:buClr>
              <a:buSzPct val="45000"/>
              <a:buFont typeface="Wingdings" charset="2"/>
              <a:buChar char=""/>
              <a:tabLst>
                <a:tab algn="l" pos="0"/>
              </a:tabLst>
            </a:pPr>
            <a:r>
              <a:rPr b="1" lang="en-US" sz="1800" spc="-1" strike="noStrike">
                <a:solidFill>
                  <a:srgbClr val="2d3e50"/>
                </a:solidFill>
                <a:latin typeface="Config Rounded Bold"/>
              </a:rPr>
              <a:t>An automated system reduces the risk of errors that are common in a manual system,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6480" indent="-228240">
              <a:lnSpc>
                <a:spcPct val="200000"/>
              </a:lnSpc>
              <a:spcBef>
                <a:spcPts val="286"/>
              </a:spcBef>
              <a:spcAft>
                <a:spcPts val="286"/>
              </a:spcAft>
              <a:buClr>
                <a:srgbClr val="000000"/>
              </a:buClr>
              <a:buSzPct val="45000"/>
              <a:buFont typeface="Wingdings" charset="2"/>
              <a:buChar char=""/>
              <a:tabLst>
                <a:tab algn="l" pos="0"/>
              </a:tabLst>
            </a:pPr>
            <a:r>
              <a:rPr b="1" lang="en-US" sz="1800" spc="-1" strike="noStrike">
                <a:solidFill>
                  <a:srgbClr val="2d3e50"/>
                </a:solidFill>
                <a:latin typeface="Config Rounded Bold"/>
              </a:rPr>
              <a:t>Allows the workforce to be more productive instead of wasting time on tedious administrative tasks.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953640" y="1868040"/>
            <a:ext cx="3161160" cy="316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ddddd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"/>
          <p:cNvSpPr/>
          <p:nvPr/>
        </p:nvSpPr>
        <p:spPr>
          <a:xfrm rot="5400000">
            <a:off x="-589320" y="2264040"/>
            <a:ext cx="2321640" cy="1141560"/>
          </a:xfrm>
          <a:prstGeom prst="triangle">
            <a:avLst>
              <a:gd name="adj" fmla="val 49914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6" name=""/>
          <p:cNvSpPr/>
          <p:nvPr/>
        </p:nvSpPr>
        <p:spPr>
          <a:xfrm>
            <a:off x="0" y="0"/>
            <a:ext cx="10079640" cy="914040"/>
          </a:xfrm>
          <a:prstGeom prst="rect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7" name=""/>
          <p:cNvSpPr/>
          <p:nvPr/>
        </p:nvSpPr>
        <p:spPr>
          <a:xfrm rot="16200000">
            <a:off x="9308880" y="4881960"/>
            <a:ext cx="656280" cy="914040"/>
          </a:xfrm>
          <a:prstGeom prst="rtTriangle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8" name=""/>
          <p:cNvSpPr/>
          <p:nvPr/>
        </p:nvSpPr>
        <p:spPr>
          <a:xfrm>
            <a:off x="696600" y="25200"/>
            <a:ext cx="8686440" cy="90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335" strike="noStrike">
                <a:solidFill>
                  <a:srgbClr val="ffffff"/>
                </a:solidFill>
                <a:latin typeface="Config Rounded Black"/>
              </a:rPr>
              <a:t>DATA COLLECTION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9372600" y="5300280"/>
            <a:ext cx="68544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fig Rounded Bold"/>
              </a:rPr>
              <a:t>13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5653440" y="1359720"/>
            <a:ext cx="4426200" cy="295020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5"/>
          <p:cNvSpPr/>
          <p:nvPr/>
        </p:nvSpPr>
        <p:spPr>
          <a:xfrm>
            <a:off x="1371600" y="1287000"/>
            <a:ext cx="4426200" cy="39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4000"/>
          </a:bodyPr>
          <a:p>
            <a:pPr>
              <a:lnSpc>
                <a:spcPct val="20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2d3e50"/>
                </a:solidFill>
                <a:latin typeface="Config Rounded Bold"/>
                <a:ea typeface="Bitstream Vera Sans"/>
              </a:rPr>
              <a:t>Data collection is defined as the procedure of collecting, measuring and analyzing accurate insights for research using standard validated techniques.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ddddd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"/>
          <p:cNvSpPr/>
          <p:nvPr/>
        </p:nvSpPr>
        <p:spPr>
          <a:xfrm rot="5400000">
            <a:off x="-589320" y="2264040"/>
            <a:ext cx="2321640" cy="1141560"/>
          </a:xfrm>
          <a:prstGeom prst="triangle">
            <a:avLst>
              <a:gd name="adj" fmla="val 49914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3" name=""/>
          <p:cNvSpPr/>
          <p:nvPr/>
        </p:nvSpPr>
        <p:spPr>
          <a:xfrm>
            <a:off x="0" y="0"/>
            <a:ext cx="10079640" cy="914040"/>
          </a:xfrm>
          <a:prstGeom prst="rect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4" name=""/>
          <p:cNvSpPr/>
          <p:nvPr/>
        </p:nvSpPr>
        <p:spPr>
          <a:xfrm rot="16200000">
            <a:off x="9308880" y="4881960"/>
            <a:ext cx="656280" cy="914040"/>
          </a:xfrm>
          <a:prstGeom prst="rtTriangle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5" name=""/>
          <p:cNvSpPr/>
          <p:nvPr/>
        </p:nvSpPr>
        <p:spPr>
          <a:xfrm>
            <a:off x="696600" y="25200"/>
            <a:ext cx="8686440" cy="90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335" strike="noStrike">
                <a:solidFill>
                  <a:srgbClr val="ffffff"/>
                </a:solidFill>
                <a:latin typeface="Config Rounded Black"/>
              </a:rPr>
              <a:t>DATA COLLECTION...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9372600" y="5300280"/>
            <a:ext cx="68544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fig Rounded Bold"/>
              </a:rPr>
              <a:t>14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5581440" y="1287720"/>
            <a:ext cx="4426200" cy="3166560"/>
          </a:xfrm>
          <a:prstGeom prst="rect">
            <a:avLst/>
          </a:prstGeom>
          <a:ln w="0">
            <a:noFill/>
          </a:ln>
        </p:spPr>
      </p:pic>
      <p:sp>
        <p:nvSpPr>
          <p:cNvPr id="178" name="PlaceHolder 6"/>
          <p:cNvSpPr/>
          <p:nvPr/>
        </p:nvSpPr>
        <p:spPr>
          <a:xfrm>
            <a:off x="914400" y="962280"/>
            <a:ext cx="4679280" cy="40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3000"/>
          </a:bodyPr>
          <a:p>
            <a:pPr>
              <a:lnSpc>
                <a:spcPct val="20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n-US" sz="3200" spc="-1" strike="noStrike">
                <a:solidFill>
                  <a:srgbClr val="2d3e50"/>
                </a:solidFill>
                <a:latin typeface="Poppins"/>
                <a:ea typeface="Bitstream Vera Sans"/>
              </a:rPr>
              <a:t> </a:t>
            </a:r>
            <a:r>
              <a:rPr b="1" lang="en-US" sz="3200" spc="-1" strike="noStrike">
                <a:solidFill>
                  <a:srgbClr val="2d3e50"/>
                </a:solidFill>
                <a:latin typeface="Config Rounded Bold"/>
                <a:ea typeface="Bitstream Vera Sans"/>
              </a:rPr>
              <a:t>Observation is a data collection technique which entails use of senses to collect data from the internal environment.</a:t>
            </a:r>
            <a:r>
              <a:rPr b="1" lang="en-US" sz="3200" spc="-1" strike="noStrike">
                <a:solidFill>
                  <a:srgbClr val="2d3e50"/>
                </a:solidFill>
                <a:latin typeface="Poppins"/>
                <a:ea typeface="Bitstream Vera Sans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ddddd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"/>
          <p:cNvSpPr/>
          <p:nvPr/>
        </p:nvSpPr>
        <p:spPr>
          <a:xfrm rot="5400000">
            <a:off x="-589320" y="2264040"/>
            <a:ext cx="2321640" cy="1141560"/>
          </a:xfrm>
          <a:prstGeom prst="triangle">
            <a:avLst>
              <a:gd name="adj" fmla="val 49914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0" name=""/>
          <p:cNvSpPr/>
          <p:nvPr/>
        </p:nvSpPr>
        <p:spPr>
          <a:xfrm>
            <a:off x="0" y="0"/>
            <a:ext cx="10079640" cy="914040"/>
          </a:xfrm>
          <a:prstGeom prst="rect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1" name=""/>
          <p:cNvSpPr/>
          <p:nvPr/>
        </p:nvSpPr>
        <p:spPr>
          <a:xfrm rot="16200000">
            <a:off x="9308880" y="4881960"/>
            <a:ext cx="656280" cy="914040"/>
          </a:xfrm>
          <a:prstGeom prst="rtTriangle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2" name=""/>
          <p:cNvSpPr/>
          <p:nvPr/>
        </p:nvSpPr>
        <p:spPr>
          <a:xfrm>
            <a:off x="696600" y="25200"/>
            <a:ext cx="8686440" cy="90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335" strike="noStrike">
                <a:solidFill>
                  <a:srgbClr val="ffffff"/>
                </a:solidFill>
                <a:latin typeface="Config Rounded Black"/>
              </a:rPr>
              <a:t>DATA COLLECTION...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9372600" y="5300280"/>
            <a:ext cx="68544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fig Rounded Bold"/>
              </a:rPr>
              <a:t>15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856440" y="971280"/>
            <a:ext cx="3727080" cy="3727080"/>
          </a:xfrm>
          <a:prstGeom prst="rect">
            <a:avLst/>
          </a:prstGeom>
          <a:ln w="0">
            <a:noFill/>
          </a:ln>
        </p:spPr>
      </p:pic>
      <p:sp>
        <p:nvSpPr>
          <p:cNvPr id="185" name="PlaceHolder 7"/>
          <p:cNvSpPr/>
          <p:nvPr/>
        </p:nvSpPr>
        <p:spPr>
          <a:xfrm>
            <a:off x="4572000" y="869760"/>
            <a:ext cx="5257080" cy="39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>
              <a:lnSpc>
                <a:spcPct val="20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Times New Roman Cyr"/>
                <a:ea typeface="Bitstream Vera Sans"/>
              </a:rPr>
              <a:t> </a:t>
            </a:r>
            <a:r>
              <a:rPr b="1" lang="en-US" sz="2400" spc="-1" strike="noStrike">
                <a:solidFill>
                  <a:srgbClr val="2d3e50"/>
                </a:solidFill>
                <a:latin typeface="Config Rounded Bold"/>
                <a:ea typeface="Bitstream Vera Sans"/>
              </a:rPr>
              <a:t>An interview is a face-to-face conversation between two individuals with the sole purpose of collecting relevant information to satisfy the proposed system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ddddd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1094400" y="1300680"/>
            <a:ext cx="4209840" cy="3428280"/>
          </a:xfrm>
          <a:prstGeom prst="rect">
            <a:avLst/>
          </a:prstGeom>
          <a:ln w="0">
            <a:noFill/>
          </a:ln>
        </p:spPr>
      </p:pic>
      <p:sp>
        <p:nvSpPr>
          <p:cNvPr id="187" name=""/>
          <p:cNvSpPr/>
          <p:nvPr/>
        </p:nvSpPr>
        <p:spPr>
          <a:xfrm rot="5400000">
            <a:off x="-589320" y="2264040"/>
            <a:ext cx="2321640" cy="1141560"/>
          </a:xfrm>
          <a:prstGeom prst="triangle">
            <a:avLst>
              <a:gd name="adj" fmla="val 49914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8" name=""/>
          <p:cNvSpPr/>
          <p:nvPr/>
        </p:nvSpPr>
        <p:spPr>
          <a:xfrm>
            <a:off x="0" y="0"/>
            <a:ext cx="10079640" cy="914040"/>
          </a:xfrm>
          <a:prstGeom prst="rect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9" name=""/>
          <p:cNvSpPr/>
          <p:nvPr/>
        </p:nvSpPr>
        <p:spPr>
          <a:xfrm rot="16200000">
            <a:off x="9308880" y="4881960"/>
            <a:ext cx="656280" cy="914040"/>
          </a:xfrm>
          <a:prstGeom prst="rtTriangle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0" name=""/>
          <p:cNvSpPr/>
          <p:nvPr/>
        </p:nvSpPr>
        <p:spPr>
          <a:xfrm>
            <a:off x="696600" y="25200"/>
            <a:ext cx="8686440" cy="90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335" strike="noStrike">
                <a:solidFill>
                  <a:srgbClr val="ffffff"/>
                </a:solidFill>
                <a:latin typeface="Config Rounded Black"/>
              </a:rPr>
              <a:t>DATA COLLECTION...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9372600" y="5300280"/>
            <a:ext cx="68544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fig Rounded Bold"/>
              </a:rPr>
              <a:t>15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8"/>
          <p:cNvSpPr/>
          <p:nvPr/>
        </p:nvSpPr>
        <p:spPr>
          <a:xfrm>
            <a:off x="5715000" y="1049760"/>
            <a:ext cx="4169520" cy="39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70000"/>
          </a:bodyPr>
          <a:p>
            <a:pPr>
              <a:lnSpc>
                <a:spcPct val="200000"/>
              </a:lnSpc>
              <a:spcBef>
                <a:spcPts val="1417"/>
              </a:spcBef>
              <a:tabLst>
                <a:tab algn="l" pos="0"/>
              </a:tabLst>
            </a:pPr>
            <a:r>
              <a:rPr b="1" lang="en-US" sz="3200" spc="-1" strike="noStrike">
                <a:solidFill>
                  <a:srgbClr val="2d3e50"/>
                </a:solidFill>
                <a:latin typeface="Config Rounded Bold"/>
                <a:ea typeface="Bitstream Vera Sans"/>
              </a:rPr>
              <a:t>Data analysis is defined as a process of cleaning, transforming, and modeling data to discover useful information for business decision-making.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ddddd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"/>
          <p:cNvSpPr/>
          <p:nvPr/>
        </p:nvSpPr>
        <p:spPr>
          <a:xfrm rot="5400000">
            <a:off x="-589320" y="2264040"/>
            <a:ext cx="2321640" cy="1141560"/>
          </a:xfrm>
          <a:prstGeom prst="triangle">
            <a:avLst>
              <a:gd name="adj" fmla="val 49914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4" name=""/>
          <p:cNvSpPr/>
          <p:nvPr/>
        </p:nvSpPr>
        <p:spPr>
          <a:xfrm>
            <a:off x="0" y="0"/>
            <a:ext cx="10079640" cy="914040"/>
          </a:xfrm>
          <a:prstGeom prst="rect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5" name=""/>
          <p:cNvSpPr/>
          <p:nvPr/>
        </p:nvSpPr>
        <p:spPr>
          <a:xfrm rot="16200000">
            <a:off x="9308880" y="4881960"/>
            <a:ext cx="656280" cy="914040"/>
          </a:xfrm>
          <a:prstGeom prst="rtTriangle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6" name=""/>
          <p:cNvSpPr/>
          <p:nvPr/>
        </p:nvSpPr>
        <p:spPr>
          <a:xfrm>
            <a:off x="696600" y="25200"/>
            <a:ext cx="8686440" cy="90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335" strike="noStrike">
                <a:solidFill>
                  <a:srgbClr val="ffffff"/>
                </a:solidFill>
                <a:latin typeface="Config Rounded Black"/>
              </a:rPr>
              <a:t>DATA COLLECTION...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9372600" y="5300280"/>
            <a:ext cx="68544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fig Rounded Bold"/>
              </a:rPr>
              <a:t>16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5737320" y="1478160"/>
            <a:ext cx="4342320" cy="2713320"/>
          </a:xfrm>
          <a:prstGeom prst="rect">
            <a:avLst/>
          </a:prstGeom>
          <a:ln w="0">
            <a:noFill/>
          </a:ln>
        </p:spPr>
      </p:pic>
      <p:sp>
        <p:nvSpPr>
          <p:cNvPr id="199" name=""/>
          <p:cNvSpPr/>
          <p:nvPr/>
        </p:nvSpPr>
        <p:spPr>
          <a:xfrm>
            <a:off x="1371600" y="811800"/>
            <a:ext cx="5028840" cy="47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</a:pPr>
            <a:r>
              <a:rPr b="1" lang="en-US" sz="3200" spc="-1" strike="noStrike">
                <a:solidFill>
                  <a:srgbClr val="154476"/>
                </a:solidFill>
                <a:latin typeface="Config Rounded Bold"/>
              </a:rPr>
              <a:t>Principles of AGILE Model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2400" spc="-1" strike="noStrike">
                <a:solidFill>
                  <a:srgbClr val="2d3e50"/>
                </a:solidFill>
                <a:latin typeface="Config Rounded Bold"/>
              </a:rPr>
              <a:t>Customer Satisfaction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2400" spc="-1" strike="noStrike">
                <a:solidFill>
                  <a:srgbClr val="2d3e50"/>
                </a:solidFill>
                <a:latin typeface="Config Rounded Bold"/>
              </a:rPr>
              <a:t>Welcome Change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2400" spc="-1" strike="noStrike">
                <a:solidFill>
                  <a:srgbClr val="2d3e50"/>
                </a:solidFill>
                <a:latin typeface="Config Rounded Bold"/>
              </a:rPr>
              <a:t>Deliver Frequently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2400" spc="-1" strike="noStrike">
                <a:solidFill>
                  <a:srgbClr val="2d3e50"/>
                </a:solidFill>
                <a:latin typeface="Config Rounded Bold"/>
              </a:rPr>
              <a:t>Face To Face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2400" spc="-1" strike="noStrike">
                <a:solidFill>
                  <a:srgbClr val="2d3e50"/>
                </a:solidFill>
                <a:latin typeface="Config Rounded Bold"/>
              </a:rPr>
              <a:t>Working Software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154476"/>
            </a:gs>
            <a:gs pos="100000">
              <a:srgbClr val="35bd9c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2279880" y="184680"/>
            <a:ext cx="566928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154476"/>
            </a:gs>
            <a:gs pos="100000">
              <a:srgbClr val="35bd9c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2201040" y="-3960"/>
            <a:ext cx="5677920" cy="567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ddddd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"/>
          <p:cNvSpPr/>
          <p:nvPr/>
        </p:nvSpPr>
        <p:spPr>
          <a:xfrm>
            <a:off x="279000" y="541800"/>
            <a:ext cx="2971440" cy="13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335" strike="noStrike">
                <a:solidFill>
                  <a:srgbClr val="2d3e50"/>
                </a:solidFill>
                <a:latin typeface="Config Rounded Black"/>
              </a:rPr>
              <a:t>HELLO !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241200" y="1801080"/>
            <a:ext cx="502884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5bd9c"/>
                </a:solidFill>
                <a:latin typeface="Config Rounded Bold"/>
              </a:rPr>
              <a:t>I am Robinson E. Anthony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4800600" y="1589400"/>
            <a:ext cx="5257440" cy="90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35bd9c"/>
                </a:solidFill>
                <a:latin typeface="Config Rounded Bold"/>
              </a:rPr>
              <a:t>Mentor : MR JOVIN KAMALA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"/>
          <p:cNvSpPr/>
          <p:nvPr/>
        </p:nvSpPr>
        <p:spPr>
          <a:xfrm rot="16200000">
            <a:off x="9308880" y="4882320"/>
            <a:ext cx="656280" cy="914040"/>
          </a:xfrm>
          <a:prstGeom prst="rtTriangle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5715000" y="2421000"/>
            <a:ext cx="3196440" cy="319644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914400" y="2743200"/>
            <a:ext cx="2514240" cy="251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ddddd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"/>
          <p:cNvSpPr/>
          <p:nvPr/>
        </p:nvSpPr>
        <p:spPr>
          <a:xfrm rot="5400000">
            <a:off x="-589320" y="2264040"/>
            <a:ext cx="2321640" cy="1141560"/>
          </a:xfrm>
          <a:prstGeom prst="triangle">
            <a:avLst>
              <a:gd name="adj" fmla="val 49914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2" name=""/>
          <p:cNvSpPr/>
          <p:nvPr/>
        </p:nvSpPr>
        <p:spPr>
          <a:xfrm>
            <a:off x="0" y="0"/>
            <a:ext cx="10079640" cy="914040"/>
          </a:xfrm>
          <a:prstGeom prst="rect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3" name=""/>
          <p:cNvSpPr/>
          <p:nvPr/>
        </p:nvSpPr>
        <p:spPr>
          <a:xfrm rot="16200000">
            <a:off x="9308880" y="4881960"/>
            <a:ext cx="656280" cy="914040"/>
          </a:xfrm>
          <a:prstGeom prst="rtTriangle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" name=""/>
          <p:cNvSpPr/>
          <p:nvPr/>
        </p:nvSpPr>
        <p:spPr>
          <a:xfrm>
            <a:off x="1600200" y="228600"/>
            <a:ext cx="731484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335" strike="noStrike">
                <a:solidFill>
                  <a:srgbClr val="ffffff"/>
                </a:solidFill>
                <a:latin typeface="Config Rounded Black"/>
              </a:rPr>
              <a:t>TABLE OF CONTENT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1600200" y="1371600"/>
            <a:ext cx="4343040" cy="31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2d3e50"/>
                </a:solidFill>
                <a:latin typeface="Config Rounded Bold"/>
              </a:rPr>
              <a:t>Introduction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2d3e50"/>
                </a:solidFill>
                <a:latin typeface="Config Rounded Bold"/>
              </a:rPr>
              <a:t>Introduction to Bluetooth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2d3e50"/>
                </a:solidFill>
                <a:latin typeface="Config Rounded Bold"/>
              </a:rPr>
              <a:t>Related Works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2d3e50"/>
                </a:solidFill>
                <a:latin typeface="Config Rounded Bold"/>
              </a:rPr>
              <a:t>Proposed System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"/>
          <p:cNvSpPr/>
          <p:nvPr/>
        </p:nvSpPr>
        <p:spPr>
          <a:xfrm>
            <a:off x="6726600" y="1888200"/>
            <a:ext cx="2514240" cy="19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2d3e50"/>
                </a:solidFill>
                <a:latin typeface="Config Rounded Bold"/>
              </a:rPr>
              <a:t>Data Collection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2d3e50"/>
                </a:solidFill>
                <a:latin typeface="Config Rounded Bold"/>
              </a:rPr>
              <a:t>Data Analysis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2d3e50"/>
                </a:solidFill>
                <a:latin typeface="Config Rounded Bold"/>
              </a:rPr>
              <a:t>SDLC Model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"/>
          <p:cNvSpPr/>
          <p:nvPr/>
        </p:nvSpPr>
        <p:spPr>
          <a:xfrm>
            <a:off x="9300600" y="5300280"/>
            <a:ext cx="68544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fig Rounded Bold"/>
              </a:rPr>
              <a:t>3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ddddd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"/>
          <p:cNvSpPr/>
          <p:nvPr/>
        </p:nvSpPr>
        <p:spPr>
          <a:xfrm rot="5400000">
            <a:off x="-589320" y="2264040"/>
            <a:ext cx="2321640" cy="1141560"/>
          </a:xfrm>
          <a:prstGeom prst="triangle">
            <a:avLst>
              <a:gd name="adj" fmla="val 49914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9" name=""/>
          <p:cNvSpPr/>
          <p:nvPr/>
        </p:nvSpPr>
        <p:spPr>
          <a:xfrm>
            <a:off x="0" y="0"/>
            <a:ext cx="10079640" cy="914040"/>
          </a:xfrm>
          <a:prstGeom prst="rect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0" name=""/>
          <p:cNvSpPr/>
          <p:nvPr/>
        </p:nvSpPr>
        <p:spPr>
          <a:xfrm rot="16200000">
            <a:off x="9308880" y="4881960"/>
            <a:ext cx="656280" cy="914040"/>
          </a:xfrm>
          <a:prstGeom prst="rtTriangle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1" name=""/>
          <p:cNvSpPr/>
          <p:nvPr/>
        </p:nvSpPr>
        <p:spPr>
          <a:xfrm>
            <a:off x="1600200" y="228600"/>
            <a:ext cx="731484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335" strike="noStrike">
                <a:solidFill>
                  <a:srgbClr val="ffffff"/>
                </a:solidFill>
                <a:latin typeface="Config Rounded Black"/>
              </a:rPr>
              <a:t>INTRODUCTION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"/>
          <p:cNvSpPr/>
          <p:nvPr/>
        </p:nvSpPr>
        <p:spPr>
          <a:xfrm>
            <a:off x="9300600" y="5300280"/>
            <a:ext cx="68544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fig Rounded Bold"/>
              </a:rPr>
              <a:t>4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1186560" y="1443600"/>
            <a:ext cx="4800600" cy="3200040"/>
          </a:xfrm>
          <a:prstGeom prst="rect">
            <a:avLst/>
          </a:prstGeom>
          <a:ln w="0">
            <a:noFill/>
          </a:ln>
        </p:spPr>
      </p:pic>
      <p:sp>
        <p:nvSpPr>
          <p:cNvPr id="104" name=""/>
          <p:cNvSpPr/>
          <p:nvPr/>
        </p:nvSpPr>
        <p:spPr>
          <a:xfrm>
            <a:off x="5987520" y="1600200"/>
            <a:ext cx="384192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d3e50"/>
                </a:solidFill>
                <a:latin typeface="Poppins"/>
              </a:rPr>
              <a:t>The current system is manual attendance system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5987520" y="3344400"/>
            <a:ext cx="407052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Poppins"/>
              </a:rPr>
              <a:t>Where the use of sheet of paper is more preferred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ddddd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"/>
          <p:cNvSpPr/>
          <p:nvPr/>
        </p:nvSpPr>
        <p:spPr>
          <a:xfrm rot="5400000">
            <a:off x="-589320" y="2264040"/>
            <a:ext cx="2321640" cy="1141560"/>
          </a:xfrm>
          <a:prstGeom prst="triangle">
            <a:avLst>
              <a:gd name="adj" fmla="val 49914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7" name=""/>
          <p:cNvSpPr/>
          <p:nvPr/>
        </p:nvSpPr>
        <p:spPr>
          <a:xfrm>
            <a:off x="0" y="0"/>
            <a:ext cx="10079640" cy="914040"/>
          </a:xfrm>
          <a:prstGeom prst="rect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8" name=""/>
          <p:cNvSpPr/>
          <p:nvPr/>
        </p:nvSpPr>
        <p:spPr>
          <a:xfrm rot="16200000">
            <a:off x="9308880" y="4881960"/>
            <a:ext cx="656280" cy="914040"/>
          </a:xfrm>
          <a:prstGeom prst="rtTriangle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9" name=""/>
          <p:cNvSpPr/>
          <p:nvPr/>
        </p:nvSpPr>
        <p:spPr>
          <a:xfrm>
            <a:off x="1600200" y="228600"/>
            <a:ext cx="731484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335" strike="noStrike">
                <a:solidFill>
                  <a:srgbClr val="ffffff"/>
                </a:solidFill>
                <a:latin typeface="Config Rounded Black"/>
              </a:rPr>
              <a:t>INTRODUCTION TO BLUETOOTH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9300600" y="5300280"/>
            <a:ext cx="68544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fig Rounded Bold"/>
              </a:rPr>
              <a:t>5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" descr="Created with Sketch."/>
          <p:cNvPicPr/>
          <p:nvPr/>
        </p:nvPicPr>
        <p:blipFill>
          <a:blip r:embed="rId1"/>
          <a:stretch/>
        </p:blipFill>
        <p:spPr>
          <a:xfrm rot="19277400">
            <a:off x="5874480" y="2292480"/>
            <a:ext cx="4342680" cy="1084680"/>
          </a:xfrm>
          <a:prstGeom prst="rect">
            <a:avLst/>
          </a:prstGeom>
          <a:ln w="0">
            <a:noFill/>
          </a:ln>
        </p:spPr>
      </p:pic>
      <p:sp>
        <p:nvSpPr>
          <p:cNvPr id="112" name=""/>
          <p:cNvSpPr/>
          <p:nvPr/>
        </p:nvSpPr>
        <p:spPr>
          <a:xfrm>
            <a:off x="1368000" y="1997280"/>
            <a:ext cx="4115160" cy="297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</a:pPr>
            <a:r>
              <a:rPr b="1" lang="en-US" sz="2400" spc="-1" strike="noStrike">
                <a:solidFill>
                  <a:srgbClr val="2c3e50"/>
                </a:solidFill>
                <a:latin typeface="Config Rounded Bold"/>
                <a:ea typeface="Bitstream Vera Sans"/>
              </a:rPr>
              <a:t>Bluetooth started as a short-distance cable-replacement technology to replace wires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ddddd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"/>
          <p:cNvSpPr/>
          <p:nvPr/>
        </p:nvSpPr>
        <p:spPr>
          <a:xfrm rot="5400000">
            <a:off x="-589320" y="2264040"/>
            <a:ext cx="2321640" cy="1141560"/>
          </a:xfrm>
          <a:prstGeom prst="triangle">
            <a:avLst>
              <a:gd name="adj" fmla="val 49914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4" name=""/>
          <p:cNvSpPr/>
          <p:nvPr/>
        </p:nvSpPr>
        <p:spPr>
          <a:xfrm>
            <a:off x="0" y="0"/>
            <a:ext cx="10079640" cy="914040"/>
          </a:xfrm>
          <a:prstGeom prst="rect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5" name=""/>
          <p:cNvSpPr/>
          <p:nvPr/>
        </p:nvSpPr>
        <p:spPr>
          <a:xfrm rot="16200000">
            <a:off x="9308880" y="4881960"/>
            <a:ext cx="656280" cy="914040"/>
          </a:xfrm>
          <a:prstGeom prst="rtTriangle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6" name=""/>
          <p:cNvSpPr/>
          <p:nvPr/>
        </p:nvSpPr>
        <p:spPr>
          <a:xfrm>
            <a:off x="696600" y="25200"/>
            <a:ext cx="8686440" cy="90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335" strike="noStrike">
                <a:solidFill>
                  <a:srgbClr val="ffffff"/>
                </a:solidFill>
                <a:latin typeface="Config Rounded Black"/>
              </a:rPr>
              <a:t>INTRODUCTION TO BLUETOOTH …...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9300600" y="5300280"/>
            <a:ext cx="68544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fig Rounded Bold"/>
              </a:rPr>
              <a:t>6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 rot="19900800">
            <a:off x="1171440" y="2035080"/>
            <a:ext cx="3553920" cy="1164240"/>
          </a:xfrm>
          <a:prstGeom prst="rect">
            <a:avLst/>
          </a:prstGeom>
          <a:ln w="0">
            <a:noFill/>
          </a:ln>
        </p:spPr>
      </p:pic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609480" y="3152160"/>
            <a:ext cx="5497920" cy="182772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5486400" y="1449720"/>
            <a:ext cx="4593240" cy="277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</a:pPr>
            <a:r>
              <a:rPr b="0" lang="en-US" sz="2400" spc="-1" strike="noStrike">
                <a:solidFill>
                  <a:srgbClr val="2d3e50"/>
                </a:solidFill>
                <a:latin typeface="Config Rounded Bold"/>
                <a:ea typeface="Bitstream Vera Sans"/>
              </a:rPr>
              <a:t>Bluetooth low energy (BLE) is a wireless computer network technology designed and marketed as Bluetooth Smart.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ddddd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"/>
          <p:cNvSpPr/>
          <p:nvPr/>
        </p:nvSpPr>
        <p:spPr>
          <a:xfrm rot="5400000">
            <a:off x="-589320" y="2264040"/>
            <a:ext cx="2321640" cy="1141560"/>
          </a:xfrm>
          <a:prstGeom prst="triangle">
            <a:avLst>
              <a:gd name="adj" fmla="val 49914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2" name=""/>
          <p:cNvSpPr/>
          <p:nvPr/>
        </p:nvSpPr>
        <p:spPr>
          <a:xfrm>
            <a:off x="0" y="0"/>
            <a:ext cx="10079640" cy="914040"/>
          </a:xfrm>
          <a:prstGeom prst="rect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3" name=""/>
          <p:cNvSpPr/>
          <p:nvPr/>
        </p:nvSpPr>
        <p:spPr>
          <a:xfrm rot="16200000">
            <a:off x="9308880" y="4881960"/>
            <a:ext cx="656280" cy="914040"/>
          </a:xfrm>
          <a:prstGeom prst="rtTriangle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4" name=""/>
          <p:cNvSpPr/>
          <p:nvPr/>
        </p:nvSpPr>
        <p:spPr>
          <a:xfrm>
            <a:off x="696600" y="25200"/>
            <a:ext cx="8686440" cy="90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335" strike="noStrike">
                <a:solidFill>
                  <a:srgbClr val="ffffff"/>
                </a:solidFill>
                <a:latin typeface="Config Rounded Black"/>
              </a:rPr>
              <a:t>INTRODUCTION TO BLUETOOTH …...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9300600" y="5300280"/>
            <a:ext cx="68544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fig Rounded Bold"/>
              </a:rPr>
              <a:t>7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5508360" y="1724040"/>
            <a:ext cx="4571280" cy="222156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2"/>
          <p:cNvSpPr/>
          <p:nvPr/>
        </p:nvSpPr>
        <p:spPr>
          <a:xfrm>
            <a:off x="853560" y="1058040"/>
            <a:ext cx="4114080" cy="42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2000"/>
          </a:bodyPr>
          <a:p>
            <a:pPr marL="419400">
              <a:lnSpc>
                <a:spcPct val="2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2d3e50"/>
                </a:solidFill>
                <a:latin typeface="Config Rounded Bold"/>
                <a:ea typeface="Bitstream Vera Sans"/>
              </a:rPr>
              <a:t> </a:t>
            </a:r>
            <a:r>
              <a:rPr b="1" lang="en-US" sz="2400" spc="-1" strike="noStrike">
                <a:solidFill>
                  <a:srgbClr val="2d3e50"/>
                </a:solidFill>
                <a:latin typeface="Config Rounded Bold"/>
                <a:ea typeface="Bitstream Vera Sans"/>
              </a:rPr>
              <a:t>Bluetooth Classic  is a low power radio that streams data over 79 channels in the 2.4GHz unlicensed industrial, scientific, and medical (ISM) frequency band.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ddddd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"/>
          <p:cNvSpPr/>
          <p:nvPr/>
        </p:nvSpPr>
        <p:spPr>
          <a:xfrm rot="5400000">
            <a:off x="-589320" y="2264040"/>
            <a:ext cx="2321640" cy="1141560"/>
          </a:xfrm>
          <a:prstGeom prst="triangle">
            <a:avLst>
              <a:gd name="adj" fmla="val 49914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9" name=""/>
          <p:cNvSpPr/>
          <p:nvPr/>
        </p:nvSpPr>
        <p:spPr>
          <a:xfrm>
            <a:off x="0" y="0"/>
            <a:ext cx="10079640" cy="914040"/>
          </a:xfrm>
          <a:prstGeom prst="rect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0" name=""/>
          <p:cNvSpPr/>
          <p:nvPr/>
        </p:nvSpPr>
        <p:spPr>
          <a:xfrm rot="16200000">
            <a:off x="9308880" y="4881960"/>
            <a:ext cx="656280" cy="914040"/>
          </a:xfrm>
          <a:prstGeom prst="rtTriangle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1" name=""/>
          <p:cNvSpPr/>
          <p:nvPr/>
        </p:nvSpPr>
        <p:spPr>
          <a:xfrm>
            <a:off x="696600" y="25200"/>
            <a:ext cx="8686440" cy="90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335" strike="noStrike">
                <a:solidFill>
                  <a:srgbClr val="ffffff"/>
                </a:solidFill>
                <a:latin typeface="Config Rounded Black"/>
              </a:rPr>
              <a:t>RELATED WORKS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>
            <a:off x="9300600" y="5300280"/>
            <a:ext cx="68544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fig Rounded Bold"/>
              </a:rPr>
              <a:t>8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1155600" y="1143000"/>
            <a:ext cx="4114440" cy="4114440"/>
          </a:xfrm>
          <a:prstGeom prst="rect">
            <a:avLst/>
          </a:prstGeom>
          <a:ln w="0">
            <a:noFill/>
          </a:ln>
        </p:spPr>
      </p:pic>
      <p:sp>
        <p:nvSpPr>
          <p:cNvPr id="134" name="PlaceHolder 3"/>
          <p:cNvSpPr/>
          <p:nvPr/>
        </p:nvSpPr>
        <p:spPr>
          <a:xfrm>
            <a:off x="5198400" y="761040"/>
            <a:ext cx="4787640" cy="41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9000"/>
          </a:bodyPr>
          <a:p>
            <a:pPr marL="384480" algn="just">
              <a:lnSpc>
                <a:spcPct val="200000"/>
              </a:lnSpc>
              <a:spcBef>
                <a:spcPts val="720"/>
              </a:spcBef>
              <a:tabLst>
                <a:tab algn="l" pos="0"/>
              </a:tabLst>
            </a:pPr>
            <a:r>
              <a:rPr b="1" lang="en-US" sz="4200" spc="-1" strike="noStrike">
                <a:solidFill>
                  <a:srgbClr val="154476"/>
                </a:solidFill>
                <a:latin typeface="Config Rounded Bold"/>
              </a:rPr>
              <a:t>Weaknesses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  <a:p>
            <a:pPr marL="384480" indent="-288360" algn="just">
              <a:lnSpc>
                <a:spcPct val="2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"/>
              <a:tabLst>
                <a:tab algn="l" pos="0"/>
              </a:tabLst>
            </a:pPr>
            <a:r>
              <a:rPr b="1" lang="en-US" sz="2400" spc="-1" strike="noStrike">
                <a:solidFill>
                  <a:srgbClr val="2d3e50"/>
                </a:solidFill>
                <a:latin typeface="Config Rounded Bold"/>
              </a:rPr>
              <a:t>System Failure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84480" indent="-288360" algn="just">
              <a:lnSpc>
                <a:spcPct val="2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"/>
              <a:tabLst>
                <a:tab algn="l" pos="0"/>
              </a:tabLst>
            </a:pPr>
            <a:r>
              <a:rPr b="1" lang="en-US" sz="2400" spc="-1" strike="noStrike">
                <a:solidFill>
                  <a:srgbClr val="2d3e50"/>
                </a:solidFill>
                <a:latin typeface="Config Rounded Bold"/>
              </a:rPr>
              <a:t>It is Expensive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84480" indent="-288360" algn="just">
              <a:lnSpc>
                <a:spcPct val="2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"/>
              <a:tabLst>
                <a:tab algn="l" pos="0"/>
              </a:tabLst>
            </a:pPr>
            <a:r>
              <a:rPr b="1" lang="en-US" sz="2400" spc="-1" strike="noStrike">
                <a:solidFill>
                  <a:srgbClr val="2d3e50"/>
                </a:solidFill>
                <a:latin typeface="Config Rounded Bold"/>
              </a:rPr>
              <a:t>Flexibility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84480" indent="-288360" algn="just">
              <a:lnSpc>
                <a:spcPct val="2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"/>
              <a:tabLst>
                <a:tab algn="l" pos="0"/>
              </a:tabLst>
            </a:pPr>
            <a:r>
              <a:rPr b="1" lang="en-US" sz="2400" spc="-1" strike="noStrike">
                <a:solidFill>
                  <a:srgbClr val="2d3e50"/>
                </a:solidFill>
                <a:latin typeface="Config Rounded Bold"/>
              </a:rPr>
              <a:t>Not ideal for remote and field works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ddddd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"/>
          <p:cNvSpPr/>
          <p:nvPr/>
        </p:nvSpPr>
        <p:spPr>
          <a:xfrm rot="5400000">
            <a:off x="-589320" y="2264040"/>
            <a:ext cx="2321640" cy="1141560"/>
          </a:xfrm>
          <a:prstGeom prst="triangle">
            <a:avLst>
              <a:gd name="adj" fmla="val 49914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6" name=""/>
          <p:cNvSpPr/>
          <p:nvPr/>
        </p:nvSpPr>
        <p:spPr>
          <a:xfrm>
            <a:off x="0" y="0"/>
            <a:ext cx="10079640" cy="914040"/>
          </a:xfrm>
          <a:prstGeom prst="rect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7" name=""/>
          <p:cNvSpPr/>
          <p:nvPr/>
        </p:nvSpPr>
        <p:spPr>
          <a:xfrm rot="16200000">
            <a:off x="9308880" y="4881960"/>
            <a:ext cx="656280" cy="914040"/>
          </a:xfrm>
          <a:prstGeom prst="rtTriangle">
            <a:avLst/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8" name=""/>
          <p:cNvSpPr/>
          <p:nvPr/>
        </p:nvSpPr>
        <p:spPr>
          <a:xfrm>
            <a:off x="696600" y="25200"/>
            <a:ext cx="8686440" cy="90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335" strike="noStrike">
                <a:solidFill>
                  <a:srgbClr val="ffffff"/>
                </a:solidFill>
                <a:latin typeface="Config Rounded Black"/>
              </a:rPr>
              <a:t>RELATED WORKS …...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>
            <a:off x="9300600" y="5300280"/>
            <a:ext cx="68544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fig Rounded Bold"/>
              </a:rPr>
              <a:t>9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5317920" y="453960"/>
            <a:ext cx="4761720" cy="4761720"/>
          </a:xfrm>
          <a:prstGeom prst="rect">
            <a:avLst/>
          </a:prstGeom>
          <a:ln w="0">
            <a:noFill/>
          </a:ln>
        </p:spPr>
      </p:pic>
      <p:sp>
        <p:nvSpPr>
          <p:cNvPr id="141" name=""/>
          <p:cNvSpPr/>
          <p:nvPr/>
        </p:nvSpPr>
        <p:spPr>
          <a:xfrm>
            <a:off x="1071000" y="531000"/>
            <a:ext cx="3836520" cy="35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200000"/>
              </a:lnSpc>
            </a:pPr>
            <a:r>
              <a:rPr b="1" lang="en-US" sz="4200" spc="-1" strike="noStrike">
                <a:solidFill>
                  <a:srgbClr val="154476"/>
                </a:solidFill>
                <a:latin typeface="Config Rounded Bold"/>
              </a:rPr>
              <a:t>Weaknesses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2400" spc="-1" strike="noStrike">
                <a:solidFill>
                  <a:srgbClr val="2d3e50"/>
                </a:solidFill>
                <a:latin typeface="Config Rounded Bold"/>
              </a:rPr>
              <a:t>Cost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2400" spc="-1" strike="noStrike">
                <a:solidFill>
                  <a:srgbClr val="2d3e50"/>
                </a:solidFill>
                <a:latin typeface="Config Rounded Bold"/>
              </a:rPr>
              <a:t>Range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2400" spc="-1" strike="noStrike">
                <a:solidFill>
                  <a:srgbClr val="2d3e50"/>
                </a:solidFill>
                <a:latin typeface="Config Rounded Bold"/>
              </a:rPr>
              <a:t>Damages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2400" spc="-1" strike="noStrike">
                <a:solidFill>
                  <a:srgbClr val="2d3e50"/>
                </a:solidFill>
                <a:latin typeface="Config Rounded Bold"/>
              </a:rPr>
              <a:t>Less Information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</TotalTime>
  <Application>LibreOffice/7.4.3.2$Linux_X86_64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2022-12-28T04:24:52Z</dcterms:created>
  <dc:creator/>
  <dc:description/>
  <dc:language>en-US</dc:language>
  <cp:lastModifiedBy/>
  <dcterms:modified xsi:type="dcterms:W3CDTF">2022-12-28T08:09:22Z</dcterms:modified>
  <cp:revision>91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